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78" r:id="rId4"/>
    <p:sldId id="279" r:id="rId5"/>
    <p:sldId id="280" r:id="rId6"/>
    <p:sldId id="258" r:id="rId7"/>
    <p:sldId id="259" r:id="rId8"/>
    <p:sldId id="277" r:id="rId9"/>
    <p:sldId id="267" r:id="rId10"/>
    <p:sldId id="270" r:id="rId11"/>
    <p:sldId id="260" r:id="rId12"/>
    <p:sldId id="269" r:id="rId13"/>
    <p:sldId id="268" r:id="rId14"/>
    <p:sldId id="261" r:id="rId15"/>
    <p:sldId id="262" r:id="rId16"/>
    <p:sldId id="273" r:id="rId17"/>
    <p:sldId id="274" r:id="rId18"/>
    <p:sldId id="263" r:id="rId19"/>
    <p:sldId id="275" r:id="rId20"/>
    <p:sldId id="264" r:id="rId21"/>
    <p:sldId id="265" r:id="rId22"/>
  </p:sldIdLst>
  <p:sldSz cx="9144000" cy="6858000" type="screen4x3"/>
  <p:notesSz cx="6669088" cy="99266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53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hdphoto1.wdp>
</file>

<file path=ppt/media/image15.png>
</file>

<file path=ppt/media/image4.pn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07515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20777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0687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06377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6316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4204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8651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533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6084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2376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8262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1322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3797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5515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70882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6433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717B8-ED03-43DA-9E99-96569C749B65}" type="datetimeFigureOut">
              <a:rPr lang="zh-TW" altLang="en-US" smtClean="0"/>
              <a:t>2018/11/2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C19C8CA-3D01-480D-A3F8-A29BFA9CAB8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2654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haRLBwJ3Tx8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472966" y="1661291"/>
            <a:ext cx="6660931" cy="2132943"/>
          </a:xfrm>
        </p:spPr>
        <p:txBody>
          <a:bodyPr>
            <a:normAutofit fontScale="90000"/>
          </a:bodyPr>
          <a:lstStyle/>
          <a:p>
            <a:pPr fontAlgn="base">
              <a:lnSpc>
                <a:spcPts val="5000"/>
              </a:lnSpc>
              <a:spcAft>
                <a:spcPts val="450"/>
              </a:spcAft>
            </a:pPr>
            <a:r>
              <a:rPr lang="en-US" altLang="zh-TW" b="1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2700" kern="100" dirty="0">
                <a:latin typeface="Calibri" panose="020F0502020204030204" pitchFamily="34" charset="0"/>
                <a:cs typeface="Times New Roman" panose="02020603050405020304" pitchFamily="18" charset="0"/>
              </a:rPr>
            </a:b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以擴增實境（</a:t>
            </a:r>
            <a:r>
              <a:rPr lang="en-US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）</a:t>
            </a:r>
            <a: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/>
            </a:r>
            <a:br>
              <a:rPr lang="en-US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</a:b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技術</a:t>
            </a:r>
            <a:r>
              <a:rPr lang="zh-TW" altLang="zh-TW" b="1" kern="0" dirty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實現室內居家</a:t>
            </a:r>
            <a:r>
              <a:rPr lang="zh-TW" altLang="zh-TW" b="1" kern="0" dirty="0" smtClean="0">
                <a:solidFill>
                  <a:srgbClr val="00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佈置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767255" y="4487917"/>
            <a:ext cx="6053959" cy="1803182"/>
          </a:xfrm>
        </p:spPr>
        <p:txBody>
          <a:bodyPr>
            <a:noAutofit/>
          </a:bodyPr>
          <a:lstStyle/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組長： </a:t>
            </a:r>
            <a:r>
              <a:rPr lang="zh-TW" altLang="zh-TW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許勇晉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</a:t>
            </a:r>
            <a:r>
              <a:rPr lang="en-US" altLang="zh-TW" sz="2400" kern="100" dirty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0451051</a:t>
            </a:r>
            <a:endParaRPr lang="zh-TW" altLang="zh-TW" kern="1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TW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組員： </a:t>
            </a:r>
            <a:r>
              <a:rPr lang="zh-TW" altLang="en-US" sz="24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宋睿哲</a:t>
            </a:r>
            <a:r>
              <a:rPr lang="en-US" altLang="zh-TW" sz="24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	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0451075</a:t>
            </a:r>
          </a:p>
          <a:p>
            <a:pPr algn="l"/>
            <a:r>
              <a:rPr lang="zh-TW" altLang="en-US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                                           </a:t>
            </a:r>
            <a:r>
              <a:rPr lang="zh-TW" altLang="en-US" sz="2400" kern="1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郭祐勛   </a:t>
            </a:r>
            <a:r>
              <a:rPr lang="en-US" altLang="zh-TW" sz="2400" kern="100" dirty="0" smtClean="0">
                <a:solidFill>
                  <a:schemeClr val="tx1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0451017</a:t>
            </a:r>
          </a:p>
          <a:p>
            <a:pPr algn="l"/>
            <a:endParaRPr lang="zh-TW" altLang="en-US" sz="2400" dirty="0">
              <a:solidFill>
                <a:schemeClr val="tx1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18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9883" y="1306566"/>
            <a:ext cx="7164234" cy="5551433"/>
          </a:xfrm>
          <a:prstGeom prst="rect">
            <a:avLst/>
          </a:prstGeo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App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介面設計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3543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9606055"/>
              </p:ext>
            </p:extLst>
          </p:nvPr>
        </p:nvGraphicFramePr>
        <p:xfrm>
          <a:off x="3080835" y="1470370"/>
          <a:ext cx="2982331" cy="5193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80835" y="1470370"/>
                        <a:ext cx="2982331" cy="5193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新增之活動圖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782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s://scontent.fkhh1-1.fna.fbcdn.net/v/t1.15752-9/35414607_1682591881824117_1461955065957842944_n.jpg?_nc_cat=0&amp;oh=3bb607f4b0e285fc3f468112c2004efe&amp;oe=5B76856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9478" y="1632388"/>
            <a:ext cx="2725673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s://scontent.fkhh1-1.fna.fbcdn.net/v/t1.15752-9/35325682_1682591918490780_5690309424946610176_n.jpg?_nc_cat=0&amp;oh=3bcabb6e00b6fcb9d08bba5daf6905c0&amp;oe=5B9F216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378" y="1632388"/>
            <a:ext cx="2725674" cy="4845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選單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079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zh-TW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物件的深度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如何決定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物件在現實中的深度？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ARSCNView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提供的兩個</a:t>
            </a:r>
            <a:r>
              <a:rPr lang="en-US" altLang="zh-TW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函式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 _, types:)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探索光與平面的交點。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lvl="1"/>
            <a:r>
              <a:rPr lang="en-US" altLang="zh-TW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hitTest</a:t>
            </a:r>
            <a:r>
              <a:rPr lang="en-US" altLang="zh-TW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(_:options:)</a:t>
            </a:r>
            <a:r>
              <a:rPr lang="zh-TW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探索光與虛擬物件的交點。</a:t>
            </a:r>
            <a:endParaRPr lang="en-US" altLang="zh-TW" sz="1800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r>
              <a:rPr lang="zh-TW" altLang="zh-TW" dirty="0">
                <a:latin typeface="Times New Roman" panose="02020603050405020304" pitchFamily="18" charset="0"/>
                <a:ea typeface="細明體" panose="02020509000000000000" pitchFamily="49" charset="-120"/>
                <a:cs typeface="Times New Roman" panose="02020603050405020304" pitchFamily="18" charset="0"/>
              </a:rPr>
              <a:t>※</a:t>
            </a:r>
            <a:r>
              <a:rPr lang="zh-TW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探索光：透過相機發出一條光線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57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4699326"/>
              </p:ext>
            </p:extLst>
          </p:nvPr>
        </p:nvGraphicFramePr>
        <p:xfrm>
          <a:off x="1823977" y="1722999"/>
          <a:ext cx="5496047" cy="41733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2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3977" y="1722999"/>
                        <a:ext cx="5496047" cy="41733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移動之活動圖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5015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563013"/>
              </p:ext>
            </p:extLst>
          </p:nvPr>
        </p:nvGraphicFramePr>
        <p:xfrm>
          <a:off x="2727435" y="1474448"/>
          <a:ext cx="3689131" cy="51224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6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27435" y="1474448"/>
                        <a:ext cx="3689131" cy="51224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旋轉之活動圖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540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144816"/>
              </p:ext>
            </p:extLst>
          </p:nvPr>
        </p:nvGraphicFramePr>
        <p:xfrm>
          <a:off x="2221625" y="1573926"/>
          <a:ext cx="4700750" cy="470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2" name="Visio" r:id="rId3" imgW="5781657" imgH="5781804" progId="Visio.Drawing.15">
                  <p:embed/>
                </p:oleObj>
              </mc:Choice>
              <mc:Fallback>
                <p:oleObj name="Visio" r:id="rId3" imgW="5781657" imgH="578180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21625" y="1573926"/>
                        <a:ext cx="4700750" cy="470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3920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6881859"/>
              </p:ext>
            </p:extLst>
          </p:nvPr>
        </p:nvGraphicFramePr>
        <p:xfrm>
          <a:off x="1781357" y="1781960"/>
          <a:ext cx="5581286" cy="4639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5" name="Visio" r:id="rId3" imgW="6324745" imgH="5257897" progId="Visio.Drawing.15">
                  <p:embed/>
                </p:oleObj>
              </mc:Choice>
              <mc:Fallback>
                <p:oleObj name="Visio" r:id="rId3" imgW="6324745" imgH="525789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1357" y="1781960"/>
                        <a:ext cx="5581286" cy="4639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兩指旋轉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9776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3172599"/>
              </p:ext>
            </p:extLst>
          </p:nvPr>
        </p:nvGraphicFramePr>
        <p:xfrm>
          <a:off x="2376739" y="1536677"/>
          <a:ext cx="4390522" cy="50256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0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76739" y="1536677"/>
                        <a:ext cx="4390522" cy="50256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刪除之活動圖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34141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166641"/>
              </p:ext>
            </p:extLst>
          </p:nvPr>
        </p:nvGraphicFramePr>
        <p:xfrm>
          <a:off x="2065077" y="1514221"/>
          <a:ext cx="5013846" cy="4713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9" name="Visio" r:id="rId3" imgW="6210228" imgH="5838857" progId="Visio.Drawing.15">
                  <p:embed/>
                </p:oleObj>
              </mc:Choice>
              <mc:Fallback>
                <p:oleObj name="Visio" r:id="rId3" imgW="6210228" imgH="58388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65077" y="1514221"/>
                        <a:ext cx="5013846" cy="4713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73652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48250" y="641788"/>
            <a:ext cx="6447501" cy="9906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目錄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1647646" y="1728833"/>
            <a:ext cx="5848709" cy="4682480"/>
          </a:xfrm>
        </p:spPr>
        <p:txBody>
          <a:bodyPr vert="horz">
            <a:noAutofit/>
          </a:bodyPr>
          <a:lstStyle/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研究動機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研究目的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系統概念圖</a:t>
            </a: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r>
              <a:rPr lang="zh-TW" altLang="en-US" sz="1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使用案例</a:t>
            </a:r>
            <a:r>
              <a:rPr lang="zh-TW" altLang="en-US" sz="1800" dirty="0"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en-US" altLang="zh-TW" sz="1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>
              <a:buFont typeface="+mj-ea"/>
              <a:buAutoNum type="ea1ChtPeriod"/>
            </a:pPr>
            <a:endParaRPr lang="zh-TW" altLang="en-US" sz="1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81383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6662937"/>
              </p:ext>
            </p:extLst>
          </p:nvPr>
        </p:nvGraphicFramePr>
        <p:xfrm>
          <a:off x="610679" y="2217682"/>
          <a:ext cx="6701437" cy="28903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4" name="Visio" r:id="rId3" imgW="7972515" imgH="3438557" progId="Visio.Drawing.15">
                  <p:embed/>
                </p:oleObj>
              </mc:Choice>
              <mc:Fallback>
                <p:oleObj name="Visio" r:id="rId3" imgW="7972515" imgH="34385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0679" y="2217682"/>
                        <a:ext cx="6701437" cy="28903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類別圖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2768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成果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2" name="專題影片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0" y="174209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214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研究動機</a:t>
            </a:r>
            <a:endParaRPr lang="zh-TW" altLang="en-US" sz="4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98143" y="2160590"/>
            <a:ext cx="6347714" cy="3880773"/>
          </a:xfrm>
        </p:spPr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有些時候，想買新的家具放置在家裡，往往都要先量尺寸再去賣場挑選，到了賣場，找到心儀的家具，但不知道是不是和擺在家裡。買了之後，發現放的位置不是很滿意，還要花費時間去搬動。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04178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</a:p>
        </p:txBody>
      </p:sp>
      <p:sp>
        <p:nvSpPr>
          <p:cNvPr id="5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家具大廠</a:t>
            </a:r>
            <a:r>
              <a:rPr lang="en-US" altLang="zh-TW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IKEA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</a:t>
            </a:r>
            <a:r>
              <a:rPr lang="en-US" altLang="zh-TW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2014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年推出一款</a:t>
            </a:r>
            <a:r>
              <a:rPr lang="en-US" altLang="zh-TW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App–IKEA Catalogue App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，將</a:t>
            </a:r>
            <a:r>
              <a:rPr lang="en-US" altLang="zh-TW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IKEA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目錄放置在你想要家具放的位置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，拿起</a:t>
            </a:r>
            <a:r>
              <a:rPr lang="zh-TW" altLang="en-US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手機對準目錄</a:t>
            </a:r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，就能顯示家具，讓使用者看家具擺在居家的樣子</a:t>
            </a:r>
            <a:r>
              <a:rPr lang="zh-TW" altLang="en-US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缺點</a:t>
            </a:r>
            <a:r>
              <a:rPr lang="zh-TW" altLang="en-US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必須要有目錄</a:t>
            </a:r>
            <a:r>
              <a:rPr lang="zh-TW" altLang="en-US" sz="1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才能擺放家具。</a:t>
            </a:r>
            <a:endParaRPr lang="en-US" altLang="zh-TW" sz="1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一支手機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只能擺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一個家具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，需要擺放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多</a:t>
            </a:r>
            <a:r>
              <a:rPr lang="zh-TW" altLang="en-US" sz="1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個家具</a:t>
            </a:r>
            <a:r>
              <a:rPr lang="zh-TW" altLang="en-US" sz="1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要使用多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個手機</a:t>
            </a:r>
            <a:r>
              <a:rPr lang="zh-TW" altLang="en-US" sz="1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1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1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18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移動、刪除、選轉</a:t>
            </a:r>
            <a:r>
              <a:rPr lang="zh-TW" altLang="en-US" sz="1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等動作</a:t>
            </a:r>
            <a:r>
              <a:rPr lang="zh-TW" altLang="en-US" sz="1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1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網址：</a:t>
            </a:r>
            <a:r>
              <a:rPr lang="en-US" altLang="zh-TW" sz="20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hlinkClick r:id="rId2"/>
              </a:rPr>
              <a:t>https://www.youtube.com/watch?v=haRLBwJ3Tx8</a:t>
            </a:r>
            <a:endParaRPr lang="zh-TW" altLang="en-US" sz="2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116707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98144" y="609600"/>
            <a:ext cx="6347713" cy="1320800"/>
          </a:xfrm>
        </p:spPr>
        <p:txBody>
          <a:bodyPr>
            <a:normAutofit/>
          </a:bodyPr>
          <a:lstStyle/>
          <a:p>
            <a:pPr algn="ctr"/>
            <a:r>
              <a:rPr lang="zh-TW" altLang="zh-TW" sz="4800" b="1" dirty="0"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研究目的</a:t>
            </a:r>
            <a:endParaRPr lang="zh-TW" altLang="en-US" sz="4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直排文字版面配置區 2"/>
          <p:cNvSpPr txBox="1">
            <a:spLocks/>
          </p:cNvSpPr>
          <p:nvPr/>
        </p:nvSpPr>
        <p:spPr>
          <a:xfrm>
            <a:off x="1647646" y="1728833"/>
            <a:ext cx="5848709" cy="4682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為了解決</a:t>
            </a:r>
            <a:r>
              <a:rPr lang="en-US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IKEA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上述的兩</a:t>
            </a:r>
            <a:r>
              <a:rPr lang="zh-TW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個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缺點</a:t>
            </a:r>
            <a:r>
              <a:rPr lang="zh-TW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我們將以</a:t>
            </a:r>
            <a:r>
              <a:rPr lang="zh-TW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平面偵測</a:t>
            </a:r>
            <a:r>
              <a:rPr lang="zh-TW" altLang="zh-TW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來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實現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不需任何道具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，就可以擺放家具，並且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顯示平面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用以</a:t>
            </a:r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幫助</a:t>
            </a:r>
            <a:r>
              <a:rPr lang="zh-TW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使用者擺放</a:t>
            </a:r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使用</a:t>
            </a:r>
            <a:r>
              <a:rPr lang="en-US" altLang="zh-TW" dirty="0" err="1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ARKit</a:t>
            </a:r>
            <a:r>
              <a:rPr lang="zh-TW" altLang="zh-TW" dirty="0">
                <a:latin typeface="標楷體" panose="03000509000000000000" pitchFamily="65" charset="-120"/>
                <a:ea typeface="標楷體" panose="03000509000000000000" pitchFamily="65" charset="-120"/>
              </a:rPr>
              <a:t>來</a:t>
            </a:r>
            <a:r>
              <a:rPr lang="zh-TW" altLang="zh-TW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實現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擺放多個家具</a:t>
            </a:r>
            <a:r>
              <a:rPr lang="zh-TW" altLang="en-US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和</a:t>
            </a:r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移動</a:t>
            </a:r>
            <a:r>
              <a:rPr lang="zh-TW" altLang="zh-TW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、刪除、選轉等</a:t>
            </a:r>
            <a:r>
              <a:rPr lang="zh-TW" altLang="zh-TW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動作</a:t>
            </a:r>
            <a:r>
              <a:rPr lang="zh-TW" altLang="en-US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1800" dirty="0">
              <a:solidFill>
                <a:srgbClr val="FF0000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2449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8090048"/>
              </p:ext>
            </p:extLst>
          </p:nvPr>
        </p:nvGraphicFramePr>
        <p:xfrm>
          <a:off x="1348250" y="1933226"/>
          <a:ext cx="5446690" cy="42852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name="Visio" r:id="rId3" imgW="8934342" imgH="7029450" progId="Visio.Drawing.15">
                  <p:embed/>
                </p:oleObj>
              </mc:Choice>
              <mc:Fallback>
                <p:oleObj name="Visio" r:id="rId3" imgW="8934342" imgH="702945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8250" y="1933226"/>
                        <a:ext cx="5446690" cy="42852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系統概念圖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30699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使用案例圖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2531577"/>
              </p:ext>
            </p:extLst>
          </p:nvPr>
        </p:nvGraphicFramePr>
        <p:xfrm>
          <a:off x="938507" y="1872082"/>
          <a:ext cx="5543290" cy="41608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6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507" y="1872082"/>
                        <a:ext cx="5543290" cy="41608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389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956441" y="2538841"/>
            <a:ext cx="5948855" cy="1915909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algn="ctr"/>
            <a:r>
              <a:rPr lang="en-US" altLang="zh-TW" sz="6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6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98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/>
          <p:cNvSpPr txBox="1">
            <a:spLocks/>
          </p:cNvSpPr>
          <p:nvPr/>
        </p:nvSpPr>
        <p:spPr>
          <a:xfrm>
            <a:off x="1348250" y="641788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zh-TW" altLang="en-US" sz="4800" dirty="0">
                <a:latin typeface="標楷體" panose="03000509000000000000" pitchFamily="65" charset="-120"/>
                <a:ea typeface="標楷體" panose="03000509000000000000" pitchFamily="65" charset="-120"/>
              </a:rPr>
              <a:t>使用介面</a:t>
            </a:r>
            <a:endParaRPr lang="zh-TW" altLang="en-US" sz="66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graphicFrame>
        <p:nvGraphicFramePr>
          <p:cNvPr id="6" name="物件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1436174"/>
              </p:ext>
            </p:extLst>
          </p:nvPr>
        </p:nvGraphicFramePr>
        <p:xfrm>
          <a:off x="762248" y="1758512"/>
          <a:ext cx="6425797" cy="44951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7" name="Visio" r:id="rId3" imgW="8401086" imgH="5876796" progId="Visio.Drawing.15">
                  <p:embed/>
                </p:oleObj>
              </mc:Choice>
              <mc:Fallback>
                <p:oleObj name="Visio" r:id="rId3" imgW="8401086" imgH="587679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248" y="1758512"/>
                        <a:ext cx="6425797" cy="44951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769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939</TotalTime>
  <Words>331</Words>
  <Application>Microsoft Office PowerPoint</Application>
  <PresentationFormat>如螢幕大小 (4:3)</PresentationFormat>
  <Paragraphs>45</Paragraphs>
  <Slides>21</Slides>
  <Notes>0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31" baseType="lpstr">
      <vt:lpstr>細明體</vt:lpstr>
      <vt:lpstr>微軟正黑體</vt:lpstr>
      <vt:lpstr>標楷體</vt:lpstr>
      <vt:lpstr>Arial</vt:lpstr>
      <vt:lpstr>Calibri</vt:lpstr>
      <vt:lpstr>Times New Roman</vt:lpstr>
      <vt:lpstr>Trebuchet MS</vt:lpstr>
      <vt:lpstr>Wingdings 3</vt:lpstr>
      <vt:lpstr>多面向</vt:lpstr>
      <vt:lpstr>Visio</vt:lpstr>
      <vt:lpstr>HomeCraft 以擴增實境（AR） 技術實現室內居家佈置</vt:lpstr>
      <vt:lpstr>目錄</vt:lpstr>
      <vt:lpstr>研究動機</vt:lpstr>
      <vt:lpstr>需求分析</vt:lpstr>
      <vt:lpstr>研究目的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HomeCraft 以擴增實境（AR）技術實現室內居家佈置</dc:title>
  <dc:creator>永鏡</dc:creator>
  <cp:lastModifiedBy>Ruei-Jhe</cp:lastModifiedBy>
  <cp:revision>38</cp:revision>
  <dcterms:created xsi:type="dcterms:W3CDTF">2018-06-12T15:01:59Z</dcterms:created>
  <dcterms:modified xsi:type="dcterms:W3CDTF">2018-11-02T15:40:01Z</dcterms:modified>
</cp:coreProperties>
</file>

<file path=docProps/thumbnail.jpeg>
</file>